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21"/>
  </p:notesMasterIdLst>
  <p:sldIdLst>
    <p:sldId id="257" r:id="rId4"/>
    <p:sldId id="271" r:id="rId5"/>
    <p:sldId id="274" r:id="rId6"/>
    <p:sldId id="272" r:id="rId7"/>
    <p:sldId id="278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5" r:id="rId18"/>
    <p:sldId id="277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nise Munro" initials="D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5C6257-EB7E-4104-99A9-B6B190545CA0}" type="doc">
      <dgm:prSet loTypeId="urn:microsoft.com/office/officeart/2005/8/layout/arrow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E3D3B313-8A49-4DB5-9452-6D30C1F322C1}">
      <dgm:prSet phldrT="[Text]"/>
      <dgm:spPr/>
      <dgm:t>
        <a:bodyPr/>
        <a:lstStyle/>
        <a:p>
          <a:r>
            <a:rPr lang="en-GB" dirty="0"/>
            <a:t>Working group/host venues/materials </a:t>
          </a:r>
        </a:p>
      </dgm:t>
    </dgm:pt>
    <dgm:pt modelId="{1E95B1B1-DF3E-4DD9-B5B9-27A44DD6A8B0}" type="parTrans" cxnId="{7EE500E5-8C8C-47DA-9802-6FCEE357A306}">
      <dgm:prSet/>
      <dgm:spPr/>
      <dgm:t>
        <a:bodyPr/>
        <a:lstStyle/>
        <a:p>
          <a:endParaRPr lang="en-GB"/>
        </a:p>
      </dgm:t>
    </dgm:pt>
    <dgm:pt modelId="{88C1287A-480E-45E9-8360-0A73BEBBAF4C}" type="sibTrans" cxnId="{7EE500E5-8C8C-47DA-9802-6FCEE357A306}">
      <dgm:prSet/>
      <dgm:spPr/>
      <dgm:t>
        <a:bodyPr/>
        <a:lstStyle/>
        <a:p>
          <a:endParaRPr lang="en-GB"/>
        </a:p>
      </dgm:t>
    </dgm:pt>
    <dgm:pt modelId="{E2E70CBF-32EB-4F6B-B995-5ABB9972550B}">
      <dgm:prSet phldrT="[Text]"/>
      <dgm:spPr/>
      <dgm:t>
        <a:bodyPr/>
        <a:lstStyle/>
        <a:p>
          <a:r>
            <a:rPr lang="en-GB" dirty="0"/>
            <a:t>Trial expertise/deliver training/content</a:t>
          </a:r>
        </a:p>
      </dgm:t>
    </dgm:pt>
    <dgm:pt modelId="{A91D7F94-9826-44AF-BF6D-331A4FB30195}" type="parTrans" cxnId="{9391306D-E5E7-43AA-8617-A30031A4CA65}">
      <dgm:prSet/>
      <dgm:spPr/>
      <dgm:t>
        <a:bodyPr/>
        <a:lstStyle/>
        <a:p>
          <a:endParaRPr lang="en-GB"/>
        </a:p>
      </dgm:t>
    </dgm:pt>
    <dgm:pt modelId="{4000968C-F288-44AF-BC21-AF0D90649864}" type="sibTrans" cxnId="{9391306D-E5E7-43AA-8617-A30031A4CA65}">
      <dgm:prSet/>
      <dgm:spPr/>
      <dgm:t>
        <a:bodyPr/>
        <a:lstStyle/>
        <a:p>
          <a:endParaRPr lang="en-GB"/>
        </a:p>
      </dgm:t>
    </dgm:pt>
    <dgm:pt modelId="{5F54B7FD-B67E-423F-9398-9D6288746341}" type="pres">
      <dgm:prSet presAssocID="{AC5C6257-EB7E-4104-99A9-B6B190545CA0}" presName="diagram" presStyleCnt="0">
        <dgm:presLayoutVars>
          <dgm:dir/>
          <dgm:resizeHandles val="exact"/>
        </dgm:presLayoutVars>
      </dgm:prSet>
      <dgm:spPr/>
    </dgm:pt>
    <dgm:pt modelId="{B9E69AC2-7919-4938-9430-2ACD57684C2F}" type="pres">
      <dgm:prSet presAssocID="{E3D3B313-8A49-4DB5-9452-6D30C1F322C1}" presName="arrow" presStyleLbl="node1" presStyleIdx="0" presStyleCnt="2" custAng="0" custScaleX="74057" custScaleY="67759" custRadScaleRad="52264" custRadScaleInc="-53334">
        <dgm:presLayoutVars>
          <dgm:bulletEnabled val="1"/>
        </dgm:presLayoutVars>
      </dgm:prSet>
      <dgm:spPr/>
    </dgm:pt>
    <dgm:pt modelId="{5EA39534-2B16-4975-8CA6-A9D8A41951DC}" type="pres">
      <dgm:prSet presAssocID="{E2E70CBF-32EB-4F6B-B995-5ABB9972550B}" presName="arrow" presStyleLbl="node1" presStyleIdx="1" presStyleCnt="2" custScaleX="74055" custScaleY="65765" custRadScaleRad="205634" custRadScaleInc="17735">
        <dgm:presLayoutVars>
          <dgm:bulletEnabled val="1"/>
        </dgm:presLayoutVars>
      </dgm:prSet>
      <dgm:spPr/>
    </dgm:pt>
  </dgm:ptLst>
  <dgm:cxnLst>
    <dgm:cxn modelId="{C303295B-8464-4534-9B5E-3A1A60B5B2B8}" type="presOf" srcId="{E2E70CBF-32EB-4F6B-B995-5ABB9972550B}" destId="{5EA39534-2B16-4975-8CA6-A9D8A41951DC}" srcOrd="0" destOrd="0" presId="urn:microsoft.com/office/officeart/2005/8/layout/arrow5"/>
    <dgm:cxn modelId="{9391306D-E5E7-43AA-8617-A30031A4CA65}" srcId="{AC5C6257-EB7E-4104-99A9-B6B190545CA0}" destId="{E2E70CBF-32EB-4F6B-B995-5ABB9972550B}" srcOrd="1" destOrd="0" parTransId="{A91D7F94-9826-44AF-BF6D-331A4FB30195}" sibTransId="{4000968C-F288-44AF-BC21-AF0D90649864}"/>
    <dgm:cxn modelId="{4D8C73A3-4EDB-4E21-B09A-01876FF1E6F4}" type="presOf" srcId="{AC5C6257-EB7E-4104-99A9-B6B190545CA0}" destId="{5F54B7FD-B67E-423F-9398-9D6288746341}" srcOrd="0" destOrd="0" presId="urn:microsoft.com/office/officeart/2005/8/layout/arrow5"/>
    <dgm:cxn modelId="{DC3550CD-848B-4D44-8762-58A208773AB2}" type="presOf" srcId="{E3D3B313-8A49-4DB5-9452-6D30C1F322C1}" destId="{B9E69AC2-7919-4938-9430-2ACD57684C2F}" srcOrd="0" destOrd="0" presId="urn:microsoft.com/office/officeart/2005/8/layout/arrow5"/>
    <dgm:cxn modelId="{7EE500E5-8C8C-47DA-9802-6FCEE357A306}" srcId="{AC5C6257-EB7E-4104-99A9-B6B190545CA0}" destId="{E3D3B313-8A49-4DB5-9452-6D30C1F322C1}" srcOrd="0" destOrd="0" parTransId="{1E95B1B1-DF3E-4DD9-B5B9-27A44DD6A8B0}" sibTransId="{88C1287A-480E-45E9-8360-0A73BEBBAF4C}"/>
    <dgm:cxn modelId="{D8BB0CB5-B12C-41C5-AEBA-B25EF537B9BE}" type="presParOf" srcId="{5F54B7FD-B67E-423F-9398-9D6288746341}" destId="{B9E69AC2-7919-4938-9430-2ACD57684C2F}" srcOrd="0" destOrd="0" presId="urn:microsoft.com/office/officeart/2005/8/layout/arrow5"/>
    <dgm:cxn modelId="{D0AF143D-7741-4B3C-BACA-4EC423E8FCF7}" type="presParOf" srcId="{5F54B7FD-B67E-423F-9398-9D6288746341}" destId="{5EA39534-2B16-4975-8CA6-A9D8A41951DC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69AC2-7919-4938-9430-2ACD57684C2F}">
      <dsp:nvSpPr>
        <dsp:cNvPr id="0" name=""/>
        <dsp:cNvSpPr/>
      </dsp:nvSpPr>
      <dsp:spPr>
        <a:xfrm rot="16200000">
          <a:off x="1802489" y="1016077"/>
          <a:ext cx="1947033" cy="1781452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Working group/host venues/materials </a:t>
          </a:r>
        </a:p>
      </dsp:txBody>
      <dsp:txXfrm rot="5400000">
        <a:off x="1885280" y="1420044"/>
        <a:ext cx="1469698" cy="973517"/>
      </dsp:txXfrm>
    </dsp:sp>
    <dsp:sp modelId="{5EA39534-2B16-4975-8CA6-A9D8A41951DC}">
      <dsp:nvSpPr>
        <dsp:cNvPr id="0" name=""/>
        <dsp:cNvSpPr/>
      </dsp:nvSpPr>
      <dsp:spPr>
        <a:xfrm rot="5400000">
          <a:off x="3562595" y="1042315"/>
          <a:ext cx="1946980" cy="1729028"/>
        </a:xfrm>
        <a:prstGeom prst="downArrow">
          <a:avLst>
            <a:gd name="adj1" fmla="val 50000"/>
            <a:gd name="adj2" fmla="val 35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Trial expertise/deliver training/content</a:t>
          </a:r>
        </a:p>
      </dsp:txBody>
      <dsp:txXfrm rot="-5400000">
        <a:off x="3974151" y="1420084"/>
        <a:ext cx="1426448" cy="9734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30FB-6D78-4C48-B489-ADAE9DBF3F1A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1F995C-92E6-4A6E-B705-9C34EA4829D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3F4F-30BC-4F9B-8D43-9B1C035DFD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884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ECA95-9BCA-4E0A-B377-30CBA4D6FC2E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3F4F-30BC-4F9B-8D43-9B1C035DFD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321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3F4F-30BC-4F9B-8D43-9B1C035DFD7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02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403FE-AEAF-F140-AD6F-8C407606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</a:blip>
          <a:srcRect t="22838" b="17917"/>
          <a:stretch/>
        </p:blipFill>
        <p:spPr>
          <a:xfrm>
            <a:off x="0" y="1490789"/>
            <a:ext cx="9144000" cy="4812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93" y="4089680"/>
            <a:ext cx="5861843" cy="882655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93" y="5094728"/>
            <a:ext cx="5861843" cy="55157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6C9D-3F40-5A41-BBFF-B71507379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8880" y="351151"/>
            <a:ext cx="1391397" cy="18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9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.jpg">
            <a:extLst>
              <a:ext uri="{FF2B5EF4-FFF2-40B4-BE49-F238E27FC236}">
                <a16:creationId xmlns:a16="http://schemas.microsoft.com/office/drawing/2014/main" id="{F6B5CD8B-E860-6AC8-D89B-421668332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73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9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80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6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67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48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90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3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32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08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403FE-AEAF-F140-AD6F-8C407606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</a:blip>
          <a:srcRect t="22838" b="17917"/>
          <a:stretch/>
        </p:blipFill>
        <p:spPr>
          <a:xfrm>
            <a:off x="0" y="1490789"/>
            <a:ext cx="9144000" cy="4812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93" y="4089680"/>
            <a:ext cx="5861843" cy="882655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93" y="5094728"/>
            <a:ext cx="5861843" cy="55157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6C9D-3F40-5A41-BBFF-B71507379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8880" y="351151"/>
            <a:ext cx="1391397" cy="18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0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795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.jpg">
            <a:extLst>
              <a:ext uri="{FF2B5EF4-FFF2-40B4-BE49-F238E27FC236}">
                <a16:creationId xmlns:a16="http://schemas.microsoft.com/office/drawing/2014/main" id="{F6B5CD8B-E860-6AC8-D89B-421668332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73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996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580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6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67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048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90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63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132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6082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D403FE-AEAF-F140-AD6F-8C407606C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5000"/>
          </a:blip>
          <a:srcRect t="22838" b="17917"/>
          <a:stretch/>
        </p:blipFill>
        <p:spPr>
          <a:xfrm>
            <a:off x="0" y="1490789"/>
            <a:ext cx="9144000" cy="48124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93" y="4089680"/>
            <a:ext cx="5861843" cy="882655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093" y="5094728"/>
            <a:ext cx="5861843" cy="55157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6C9D-3F40-5A41-BBFF-B715073792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48880" y="351151"/>
            <a:ext cx="1391397" cy="185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0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70D0A-7182-4388-8DA1-8CD3C1FEFA84}" type="datetimeFigureOut">
              <a:rPr lang="en-GB" smtClean="0"/>
              <a:pPr/>
              <a:t>12/12/2024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5B0B0-B008-4259-85E5-4C2405A42BF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210C539-4A8D-7D4C-82CA-1371619181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49C437B-879E-4D4F-B238-900782D987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2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4.emf"/><Relationship Id="rId4" Type="http://schemas.openxmlformats.org/officeDocument/2006/relationships/image" Target="../media/image7.png"/><Relationship Id="rId9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diagramData" Target="../diagrams/data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microsoft.com/office/2007/relationships/diagramDrawing" Target="../diagrams/drawing1.xml"/><Relationship Id="rId5" Type="http://schemas.openxmlformats.org/officeDocument/2006/relationships/image" Target="../media/image10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alzscotdrc@ed.ac.uk" TargetMode="External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hyperlink" Target="http://www.nrs.org.uk/dementia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joindementiaresearch.nihr.ac.uk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hyperlink" Target="http://www.nrs.org.uk/enrich" TargetMode="External"/><Relationship Id="rId4" Type="http://schemas.openxmlformats.org/officeDocument/2006/relationships/image" Target="../media/image15.jpeg"/><Relationship Id="rId9" Type="http://schemas.openxmlformats.org/officeDocument/2006/relationships/hyperlink" Target="mailto:Tay.PPIPartners@nhs.scot" TargetMode="External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rHA9clVZsg" TargetMode="Externa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417639"/>
            <a:ext cx="7772400" cy="3553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GB" sz="5400" b="1" dirty="0">
                <a:solidFill>
                  <a:srgbClr val="00B0F0"/>
                </a:solidFill>
              </a:rPr>
            </a:br>
            <a:r>
              <a:rPr lang="en-GB" sz="5400" b="1" dirty="0">
                <a:solidFill>
                  <a:srgbClr val="002060"/>
                </a:solidFill>
              </a:rPr>
              <a:t>Confident Conversations in Research</a:t>
            </a:r>
          </a:p>
          <a:p>
            <a:pPr algn="ctr"/>
            <a:r>
              <a:rPr lang="en-GB" sz="3600" b="1" dirty="0">
                <a:solidFill>
                  <a:srgbClr val="002060"/>
                </a:solidFill>
              </a:rPr>
              <a:t>Emma Law and Jacqui Kerr</a:t>
            </a:r>
          </a:p>
          <a:p>
            <a:pPr algn="ctr"/>
            <a:endParaRPr lang="en-GB" sz="44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430072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lzheimers_Scotlan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70973"/>
            <a:ext cx="1584176" cy="1093849"/>
          </a:xfrm>
          <a:prstGeom prst="rect">
            <a:avLst/>
          </a:prstGeom>
        </p:spPr>
      </p:pic>
      <p:pic>
        <p:nvPicPr>
          <p:cNvPr id="10" name="Picture 9" descr="thumbnail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145424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5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857641"/>
            <a:ext cx="8229600" cy="4121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00991" y="241216"/>
            <a:ext cx="7613375" cy="1077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PTC Process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0272339-C44A-450B-84BD-8A28AB6F9AA4}"/>
              </a:ext>
            </a:extLst>
          </p:cNvPr>
          <p:cNvSpPr txBox="1">
            <a:spLocks/>
          </p:cNvSpPr>
          <p:nvPr/>
        </p:nvSpPr>
        <p:spPr>
          <a:xfrm>
            <a:off x="443762" y="1802135"/>
            <a:ext cx="7812543" cy="4071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0" i="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50" lvl="1" indent="-285750" algn="l"/>
            <a:endParaRPr lang="en-GB" dirty="0">
              <a:solidFill>
                <a:schemeClr val="tx1"/>
              </a:solidFill>
            </a:endParaRPr>
          </a:p>
          <a:p>
            <a:pPr marL="628650" lvl="1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F6EA52-5C45-42AE-8D73-D5113D36F8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037" t="21153" r="12026" b="16512"/>
          <a:stretch/>
        </p:blipFill>
        <p:spPr>
          <a:xfrm>
            <a:off x="1402559" y="2208673"/>
            <a:ext cx="3389367" cy="2114539"/>
          </a:xfrm>
          <a:prstGeom prst="rect">
            <a:avLst/>
          </a:prstGeom>
          <a:ln w="127000" cap="rnd"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25400"/>
          </a:effectLst>
          <a:scene3d>
            <a:camera prst="perspectiveContrastingLeftFacing"/>
            <a:lightRig rig="brightRoom" dir="t"/>
          </a:scene3d>
          <a:sp3d contourW="6350" prstMaterial="powder">
            <a:bevelT w="50800" h="6350"/>
            <a:contourClr>
              <a:srgbClr val="C0C0C0"/>
            </a:contourClr>
          </a:sp3d>
        </p:spPr>
      </p:pic>
      <p:pic>
        <p:nvPicPr>
          <p:cNvPr id="10" name="Picture 2" descr="Desktop Computer Leasing by Taycor Financial | Buy computer">
            <a:extLst>
              <a:ext uri="{FF2B5EF4-FFF2-40B4-BE49-F238E27FC236}">
                <a16:creationId xmlns:a16="http://schemas.microsoft.com/office/drawing/2014/main" id="{5AB6C0DD-3059-4412-B426-C9A8EFE4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89" y="2043161"/>
            <a:ext cx="2527987" cy="244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8DB998-E02E-42F3-B822-CA16A6BFCEAE}"/>
              </a:ext>
            </a:extLst>
          </p:cNvPr>
          <p:cNvSpPr txBox="1"/>
          <p:nvPr/>
        </p:nvSpPr>
        <p:spPr>
          <a:xfrm>
            <a:off x="443753" y="4163438"/>
            <a:ext cx="2671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 of birth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(if 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 of 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 to store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 to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Permission to contact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98189" y="4673179"/>
            <a:ext cx="1914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Upload to Health Informatics Centre in University of Dundee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3834799" y="5068111"/>
            <a:ext cx="957127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19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66F0EA9-60EA-AE09-740F-0CCD7C891E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33290"/>
          <a:stretch/>
        </p:blipFill>
        <p:spPr>
          <a:xfrm>
            <a:off x="1" y="780055"/>
            <a:ext cx="5771546" cy="5451648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39D737DA-811C-0483-EDF4-A7149ECD6F2B}"/>
              </a:ext>
            </a:extLst>
          </p:cNvPr>
          <p:cNvGrpSpPr>
            <a:grpSpLocks noChangeAspect="1"/>
          </p:cNvGrpSpPr>
          <p:nvPr/>
        </p:nvGrpSpPr>
        <p:grpSpPr>
          <a:xfrm rot="19723637">
            <a:off x="6101964" y="904381"/>
            <a:ext cx="3283481" cy="6193874"/>
            <a:chOff x="3453062" y="-1097044"/>
            <a:chExt cx="3056021" cy="4323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A4CA11-0EDD-B62C-F956-BD15133F4C3C}"/>
                </a:ext>
              </a:extLst>
            </p:cNvPr>
            <p:cNvSpPr/>
            <p:nvPr/>
          </p:nvSpPr>
          <p:spPr>
            <a:xfrm>
              <a:off x="3456283" y="-1097044"/>
              <a:ext cx="3052800" cy="4323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384886-3491-032C-9F7C-9C3CB4A2E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79"/>
            <a:stretch/>
          </p:blipFill>
          <p:spPr>
            <a:xfrm>
              <a:off x="3453062" y="-1094874"/>
              <a:ext cx="3056021" cy="4321430"/>
            </a:xfrm>
            <a:prstGeom prst="rect">
              <a:avLst/>
            </a:prstGeom>
            <a:ln w="76200">
              <a:solidFill>
                <a:srgbClr val="1A81B4"/>
              </a:solidFill>
            </a:ln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A6092D2-46FE-FB45-9196-1DAE3EC9F12C}"/>
              </a:ext>
            </a:extLst>
          </p:cNvPr>
          <p:cNvSpPr/>
          <p:nvPr/>
        </p:nvSpPr>
        <p:spPr>
          <a:xfrm>
            <a:off x="0" y="-27822"/>
            <a:ext cx="9144000" cy="812839"/>
          </a:xfrm>
          <a:prstGeom prst="rect">
            <a:avLst/>
          </a:prstGeom>
          <a:gradFill flip="none" rotWithShape="1">
            <a:gsLst>
              <a:gs pos="0">
                <a:srgbClr val="004685"/>
              </a:gs>
              <a:gs pos="19000">
                <a:srgbClr val="00A4EA"/>
              </a:gs>
              <a:gs pos="65000">
                <a:srgbClr val="004685"/>
              </a:gs>
              <a:gs pos="99000">
                <a:srgbClr val="00A4E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6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60618"/>
            <a:ext cx="8172450" cy="649187"/>
          </a:xfrm>
        </p:spPr>
        <p:txBody>
          <a:bodyPr>
            <a:normAutofit/>
          </a:bodyPr>
          <a:lstStyle/>
          <a:p>
            <a:r>
              <a:rPr lang="en-GB" sz="2800" b="0" i="1" dirty="0">
                <a:solidFill>
                  <a:schemeClr val="bg1"/>
                </a:solidFill>
              </a:rPr>
              <a:t>‘Permission to Contact’ research interest register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BCE8EF-17F2-A8E0-8D7E-BFEC30CF44E9}"/>
              </a:ext>
            </a:extLst>
          </p:cNvPr>
          <p:cNvSpPr/>
          <p:nvPr/>
        </p:nvSpPr>
        <p:spPr>
          <a:xfrm>
            <a:off x="0" y="6245526"/>
            <a:ext cx="9144000" cy="612475"/>
          </a:xfrm>
          <a:prstGeom prst="rect">
            <a:avLst/>
          </a:prstGeom>
          <a:solidFill>
            <a:srgbClr val="004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4685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0F304-4CB0-3C20-7A7A-B5E2DEB1E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55" y="6380311"/>
            <a:ext cx="220834" cy="294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58EA24-D6B0-C694-34C8-8167EB2130AC}"/>
              </a:ext>
            </a:extLst>
          </p:cNvPr>
          <p:cNvSpPr txBox="1"/>
          <p:nvPr/>
        </p:nvSpPr>
        <p:spPr>
          <a:xfrm>
            <a:off x="565335" y="6333677"/>
            <a:ext cx="245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www.nrs.org.uk/NDN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D886B-349D-1C29-ADC5-5C2F34537C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658" y="6368295"/>
            <a:ext cx="236033" cy="3147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F6AA7D-A72B-4B73-038E-20B5F9D77BDD}"/>
              </a:ext>
            </a:extLst>
          </p:cNvPr>
          <p:cNvSpPr txBox="1"/>
          <p:nvPr/>
        </p:nvSpPr>
        <p:spPr>
          <a:xfrm>
            <a:off x="3900780" y="6325927"/>
            <a:ext cx="4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NRS_NDN                                                   Take part in research: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D5FAB0-AF8C-8E06-2821-6FEA0AE3CAD4}"/>
              </a:ext>
            </a:extLst>
          </p:cNvPr>
          <p:cNvPicPr>
            <a:picLocks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762" y="5737035"/>
            <a:ext cx="810000" cy="1080000"/>
          </a:xfrm>
          <a:prstGeom prst="rect">
            <a:avLst/>
          </a:prstGeom>
          <a:solidFill>
            <a:srgbClr val="0A4685"/>
          </a:solidFill>
          <a:ln>
            <a:solidFill>
              <a:srgbClr val="0A4685"/>
            </a:solidFill>
          </a:ln>
        </p:spPr>
      </p:pic>
    </p:spTree>
    <p:extLst>
      <p:ext uri="{BB962C8B-B14F-4D97-AF65-F5344CB8AC3E}">
        <p14:creationId xmlns:p14="http://schemas.microsoft.com/office/powerpoint/2010/main" val="192444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508" y="1589635"/>
            <a:ext cx="79249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endParaRPr lang="en-GB" sz="4000" b="1" dirty="0">
              <a:solidFill>
                <a:srgbClr val="7030A0"/>
              </a:solidFill>
            </a:endParaRPr>
          </a:p>
          <a:p>
            <a:pPr algn="ctr" defTabSz="457200"/>
            <a:r>
              <a:rPr lang="en-GB" sz="6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Alzheimer Scotland </a:t>
            </a:r>
          </a:p>
          <a:p>
            <a:pPr algn="ctr" defTabSz="457200"/>
            <a:r>
              <a:rPr lang="en-GB" sz="6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Dementia Brain Tissue Bank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57"/>
            <a:ext cx="1887403" cy="1986740"/>
          </a:xfrm>
          <a:prstGeom prst="rect">
            <a:avLst/>
          </a:prstGeom>
          <a:solidFill>
            <a:srgbClr val="CDD3D5"/>
          </a:solidFill>
        </p:spPr>
      </p:pic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900" y="355881"/>
            <a:ext cx="1004971" cy="127472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3" y="39938634"/>
            <a:ext cx="6599900" cy="2266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005" y="445112"/>
            <a:ext cx="3219220" cy="110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1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7493" y="0"/>
            <a:ext cx="6291139" cy="6767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6" y="4924927"/>
            <a:ext cx="1761677" cy="164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00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qr code with black squares&#10;&#10;Description automatically generated">
            <a:extLst>
              <a:ext uri="{FF2B5EF4-FFF2-40B4-BE49-F238E27FC236}">
                <a16:creationId xmlns:a16="http://schemas.microsoft.com/office/drawing/2014/main" id="{8F95E2A8-C1F6-157E-EBF6-02D63784C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936" y="2943880"/>
            <a:ext cx="2507064" cy="33427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6092D2-46FE-FB45-9196-1DAE3EC9F12C}"/>
              </a:ext>
            </a:extLst>
          </p:cNvPr>
          <p:cNvSpPr/>
          <p:nvPr/>
        </p:nvSpPr>
        <p:spPr>
          <a:xfrm>
            <a:off x="0" y="-27822"/>
            <a:ext cx="9144000" cy="812839"/>
          </a:xfrm>
          <a:prstGeom prst="rect">
            <a:avLst/>
          </a:prstGeom>
          <a:gradFill flip="none" rotWithShape="1">
            <a:gsLst>
              <a:gs pos="0">
                <a:srgbClr val="004685"/>
              </a:gs>
              <a:gs pos="19000">
                <a:srgbClr val="00A4EA"/>
              </a:gs>
              <a:gs pos="65000">
                <a:srgbClr val="004685"/>
              </a:gs>
              <a:gs pos="99000">
                <a:srgbClr val="00A4E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6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59766"/>
            <a:ext cx="8172450" cy="649187"/>
          </a:xfrm>
        </p:spPr>
        <p:txBody>
          <a:bodyPr>
            <a:normAutofit/>
          </a:bodyPr>
          <a:lstStyle/>
          <a:p>
            <a:r>
              <a:rPr lang="en-GB" sz="2800" b="0" i="1" dirty="0">
                <a:solidFill>
                  <a:schemeClr val="bg1"/>
                </a:solidFill>
              </a:rPr>
              <a:t>Partners in Research – our lived experience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7FF744-B349-2DDF-C12B-65F827F8F778}"/>
              </a:ext>
            </a:extLst>
          </p:cNvPr>
          <p:cNvSpPr/>
          <p:nvPr/>
        </p:nvSpPr>
        <p:spPr>
          <a:xfrm>
            <a:off x="0" y="6245526"/>
            <a:ext cx="9144000" cy="612475"/>
          </a:xfrm>
          <a:prstGeom prst="rect">
            <a:avLst/>
          </a:prstGeom>
          <a:solidFill>
            <a:srgbClr val="004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4685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845FD-718E-E703-8BB7-5933AA7768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55" y="6380311"/>
            <a:ext cx="220834" cy="29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7E350F-B66E-79B4-98D2-DA2771B1C581}"/>
              </a:ext>
            </a:extLst>
          </p:cNvPr>
          <p:cNvSpPr txBox="1"/>
          <p:nvPr/>
        </p:nvSpPr>
        <p:spPr>
          <a:xfrm>
            <a:off x="565335" y="6333677"/>
            <a:ext cx="245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www.nrs.org.uk/NDN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88871-3EF3-E35C-6407-4D09376E3B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658" y="6368295"/>
            <a:ext cx="236033" cy="314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C440E-43FA-8893-4101-BFBAE056C0B3}"/>
              </a:ext>
            </a:extLst>
          </p:cNvPr>
          <p:cNvSpPr txBox="1"/>
          <p:nvPr/>
        </p:nvSpPr>
        <p:spPr>
          <a:xfrm>
            <a:off x="3900780" y="6325927"/>
            <a:ext cx="4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NRS_NDN                                                   Take part in research: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49EEE-625E-7A5F-8697-7DC9CB67B012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762" y="5793677"/>
            <a:ext cx="810000" cy="1080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3F89701-4F0D-2BD5-BCC0-B451D3FBE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91" y="1042672"/>
            <a:ext cx="3708899" cy="494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2F61CE-4176-7041-37A9-46AEB5105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60" y="575313"/>
            <a:ext cx="216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DB0B87-C6FA-4C34-31F5-81191D9E7B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853" t="1072" r="2162"/>
          <a:stretch/>
        </p:blipFill>
        <p:spPr>
          <a:xfrm>
            <a:off x="187077" y="1042671"/>
            <a:ext cx="1536091" cy="1951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8AEA8AD-7FC0-8C5E-0DE8-1758EF880C8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7077" y="3251736"/>
            <a:ext cx="1438742" cy="2705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FC7C72-28B5-C7C1-B14C-0B36647FC4F2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4000" y="5744962"/>
            <a:ext cx="810000" cy="1080000"/>
          </a:xfrm>
          <a:prstGeom prst="rect">
            <a:avLst/>
          </a:prstGeom>
          <a:solidFill>
            <a:srgbClr val="0A4685"/>
          </a:solidFill>
          <a:ln>
            <a:solidFill>
              <a:srgbClr val="0A4685"/>
            </a:solidFill>
          </a:ln>
        </p:spPr>
      </p:pic>
    </p:spTree>
    <p:extLst>
      <p:ext uri="{BB962C8B-B14F-4D97-AF65-F5344CB8AC3E}">
        <p14:creationId xmlns:p14="http://schemas.microsoft.com/office/powerpoint/2010/main" val="4265673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417638"/>
            <a:ext cx="7772400" cy="42436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br>
              <a:rPr lang="en-GB" sz="5400" b="1" dirty="0">
                <a:solidFill>
                  <a:srgbClr val="00B0F0"/>
                </a:solidFill>
              </a:rPr>
            </a:br>
            <a:r>
              <a:rPr lang="en-GB" sz="5400" b="1" dirty="0">
                <a:solidFill>
                  <a:srgbClr val="002060"/>
                </a:solidFill>
              </a:rPr>
              <a:t>Widening Access 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AHPs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Other NHS staff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Health Improvement Scotland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Remote and Rural areas</a:t>
            </a:r>
          </a:p>
          <a:p>
            <a:r>
              <a:rPr lang="en-GB" sz="3600" b="1">
                <a:solidFill>
                  <a:srgbClr val="002060"/>
                </a:solidFill>
              </a:rPr>
              <a:t>Included </a:t>
            </a:r>
            <a:r>
              <a:rPr lang="en-GB" sz="3600" b="1" dirty="0">
                <a:solidFill>
                  <a:srgbClr val="002060"/>
                </a:solidFill>
              </a:rPr>
              <a:t>in the Alzheimer Scotland training plan - April 2024/25</a:t>
            </a:r>
          </a:p>
          <a:p>
            <a:r>
              <a:rPr lang="en-GB" sz="3600" b="1" dirty="0">
                <a:solidFill>
                  <a:srgbClr val="002060"/>
                </a:solidFill>
              </a:rPr>
              <a:t>European colleagues</a:t>
            </a:r>
          </a:p>
          <a:p>
            <a:endParaRPr lang="en-GB" sz="3600" b="1" dirty="0">
              <a:solidFill>
                <a:srgbClr val="002060"/>
              </a:solidFill>
            </a:endParaRPr>
          </a:p>
          <a:p>
            <a:pPr algn="ctr"/>
            <a:endParaRPr lang="en-GB" sz="44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430072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lzheimers_Scotlan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70973"/>
            <a:ext cx="1584176" cy="1093849"/>
          </a:xfrm>
          <a:prstGeom prst="rect">
            <a:avLst/>
          </a:prstGeom>
        </p:spPr>
      </p:pic>
      <p:pic>
        <p:nvPicPr>
          <p:cNvPr id="10" name="Picture 9" descr="thumbnail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145424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5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1864"/>
            <a:ext cx="5904656" cy="679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417639"/>
            <a:ext cx="7772400" cy="3553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GB" sz="5400" b="1" dirty="0">
                <a:solidFill>
                  <a:srgbClr val="00B0F0"/>
                </a:solidFill>
              </a:rPr>
            </a:br>
            <a:r>
              <a:rPr lang="en-GB" sz="5400" b="1" dirty="0">
                <a:solidFill>
                  <a:srgbClr val="002060"/>
                </a:solidFill>
              </a:rPr>
              <a:t>Thank You</a:t>
            </a:r>
          </a:p>
          <a:p>
            <a:pPr algn="ctr"/>
            <a:r>
              <a:rPr lang="en-GB" sz="5400" b="1" dirty="0">
                <a:solidFill>
                  <a:srgbClr val="002060"/>
                </a:solidFill>
              </a:rPr>
              <a:t>Any questions?</a:t>
            </a:r>
          </a:p>
          <a:p>
            <a:pPr algn="ctr"/>
            <a:endParaRPr lang="en-GB" sz="44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430072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lzheimers_Scotlan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70973"/>
            <a:ext cx="1584176" cy="1093849"/>
          </a:xfrm>
          <a:prstGeom prst="rect">
            <a:avLst/>
          </a:prstGeom>
        </p:spPr>
      </p:pic>
      <p:pic>
        <p:nvPicPr>
          <p:cNvPr id="10" name="Picture 9" descr="thumbnail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145424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75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4F93CB-660F-3315-633C-9788639EA5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785018"/>
            <a:ext cx="2932415" cy="55329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6092D2-46FE-FB45-9196-1DAE3EC9F12C}"/>
              </a:ext>
            </a:extLst>
          </p:cNvPr>
          <p:cNvSpPr/>
          <p:nvPr/>
        </p:nvSpPr>
        <p:spPr>
          <a:xfrm>
            <a:off x="0" y="-27822"/>
            <a:ext cx="9144000" cy="812839"/>
          </a:xfrm>
          <a:prstGeom prst="rect">
            <a:avLst/>
          </a:prstGeom>
          <a:gradFill flip="none" rotWithShape="1">
            <a:gsLst>
              <a:gs pos="0">
                <a:srgbClr val="004685"/>
              </a:gs>
              <a:gs pos="19000">
                <a:srgbClr val="00A4EA"/>
              </a:gs>
              <a:gs pos="65000">
                <a:srgbClr val="004685"/>
              </a:gs>
              <a:gs pos="99000">
                <a:srgbClr val="00A4EA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468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59766"/>
            <a:ext cx="8172450" cy="649187"/>
          </a:xfrm>
        </p:spPr>
        <p:txBody>
          <a:bodyPr>
            <a:normAutofit fontScale="90000"/>
          </a:bodyPr>
          <a:lstStyle/>
          <a:p>
            <a:r>
              <a:rPr lang="en-GB" sz="2800" b="0" i="1" dirty="0">
                <a:solidFill>
                  <a:schemeClr val="bg1"/>
                </a:solidFill>
              </a:rPr>
              <a:t>Confident Conversations about Research with Alzheimer Scotland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7FF744-B349-2DDF-C12B-65F827F8F778}"/>
              </a:ext>
            </a:extLst>
          </p:cNvPr>
          <p:cNvSpPr/>
          <p:nvPr/>
        </p:nvSpPr>
        <p:spPr>
          <a:xfrm>
            <a:off x="0" y="6245526"/>
            <a:ext cx="9144000" cy="612475"/>
          </a:xfrm>
          <a:prstGeom prst="rect">
            <a:avLst/>
          </a:prstGeom>
          <a:solidFill>
            <a:srgbClr val="004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4685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3845FD-718E-E703-8BB7-5933AA7768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55" y="6380311"/>
            <a:ext cx="220834" cy="294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7E350F-B66E-79B4-98D2-DA2771B1C581}"/>
              </a:ext>
            </a:extLst>
          </p:cNvPr>
          <p:cNvSpPr txBox="1"/>
          <p:nvPr/>
        </p:nvSpPr>
        <p:spPr>
          <a:xfrm>
            <a:off x="565335" y="6333677"/>
            <a:ext cx="245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www.nrs.org.uk/NDN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88871-3EF3-E35C-6407-4D09376E3B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658" y="6368295"/>
            <a:ext cx="236033" cy="314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C440E-43FA-8893-4101-BFBAE056C0B3}"/>
              </a:ext>
            </a:extLst>
          </p:cNvPr>
          <p:cNvSpPr txBox="1"/>
          <p:nvPr/>
        </p:nvSpPr>
        <p:spPr>
          <a:xfrm>
            <a:off x="3900780" y="6325927"/>
            <a:ext cx="4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NRS_NDN                                                   Take part in research: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249EEE-625E-7A5F-8697-7DC9CB67B012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762" y="5793677"/>
            <a:ext cx="810000" cy="108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75D286-3F1E-A536-0867-7856710A8FA3}"/>
              </a:ext>
            </a:extLst>
          </p:cNvPr>
          <p:cNvPicPr>
            <a:picLocks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8762" y="5737035"/>
            <a:ext cx="810000" cy="1080000"/>
          </a:xfrm>
          <a:prstGeom prst="rect">
            <a:avLst/>
          </a:prstGeom>
          <a:solidFill>
            <a:srgbClr val="0A4685"/>
          </a:solidFill>
          <a:ln>
            <a:solidFill>
              <a:srgbClr val="0A4685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935578-ABEE-4813-BB38-1279F3005116}"/>
              </a:ext>
            </a:extLst>
          </p:cNvPr>
          <p:cNvSpPr txBox="1"/>
          <p:nvPr/>
        </p:nvSpPr>
        <p:spPr>
          <a:xfrm>
            <a:off x="3096262" y="1056436"/>
            <a:ext cx="56665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Joint working with Alzheimer Scotland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Training for all staff about research conversations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Toolkit for confident conversations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Excellent feedback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Widening access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A4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A4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A4E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458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259632" y="764705"/>
            <a:ext cx="719856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ctr"/>
            <a:br>
              <a:rPr lang="en-GB" sz="5400" b="1" dirty="0">
                <a:solidFill>
                  <a:srgbClr val="00B0F0"/>
                </a:solidFill>
              </a:rPr>
            </a:br>
            <a:r>
              <a:rPr lang="en-GB" sz="5400" b="1" dirty="0">
                <a:solidFill>
                  <a:srgbClr val="002060"/>
                </a:solidFill>
              </a:rPr>
              <a:t>Joint working</a:t>
            </a:r>
          </a:p>
          <a:p>
            <a:pPr algn="ctr"/>
            <a:endParaRPr lang="en-GB" sz="44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419872" y="4725144"/>
            <a:ext cx="4352528" cy="1328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lzheimers_Scotlan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2441050"/>
            <a:ext cx="3888432" cy="2068070"/>
          </a:xfrm>
          <a:prstGeom prst="rect">
            <a:avLst/>
          </a:prstGeom>
        </p:spPr>
      </p:pic>
      <p:pic>
        <p:nvPicPr>
          <p:cNvPr id="10" name="Picture 9" descr="thumbnail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5930" y="2348880"/>
            <a:ext cx="3694502" cy="2520280"/>
          </a:xfrm>
          <a:prstGeom prst="rect">
            <a:avLst/>
          </a:prstGeom>
        </p:spPr>
      </p:pic>
      <p:pic>
        <p:nvPicPr>
          <p:cNvPr id="9" name="Picture 8" descr="A picture containing text, label, font, graphic design&#10;&#10;Description automatically generated">
            <a:extLst>
              <a:ext uri="{FF2B5EF4-FFF2-40B4-BE49-F238E27FC236}">
                <a16:creationId xmlns:a16="http://schemas.microsoft.com/office/drawing/2014/main" id="{7B3897EE-730F-070D-E3E6-05D4C0B8600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4581128"/>
            <a:ext cx="1329612" cy="1772816"/>
          </a:xfrm>
          <a:prstGeom prst="rect">
            <a:avLst/>
          </a:prstGeom>
        </p:spPr>
      </p:pic>
      <p:pic>
        <p:nvPicPr>
          <p:cNvPr id="11" name="Picture 10" descr="A purple and yellow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FFE16B8F-939B-A65D-9BFA-61C74B72F8F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07704" y="4581128"/>
            <a:ext cx="1349990" cy="1799987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/>
        </p:nvGraphicFramePr>
        <p:xfrm>
          <a:off x="3419872" y="3356992"/>
          <a:ext cx="5400600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53075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white and blue background with text&#10;&#10;Description automatically generated">
            <a:extLst>
              <a:ext uri="{FF2B5EF4-FFF2-40B4-BE49-F238E27FC236}">
                <a16:creationId xmlns:a16="http://schemas.microsoft.com/office/drawing/2014/main" id="{6238277E-9A3D-1485-4CBD-6FBDF9191E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4544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9552" y="1412776"/>
            <a:ext cx="8136904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GB" sz="3500" b="1" dirty="0">
                <a:solidFill>
                  <a:srgbClr val="002060"/>
                </a:solidFill>
              </a:rPr>
              <a:t>How confident are you in talking to people about research on a scale of 1-10?</a:t>
            </a:r>
          </a:p>
          <a:p>
            <a:pPr algn="ctr"/>
            <a:endParaRPr lang="en-GB" sz="3500" b="1" dirty="0">
              <a:solidFill>
                <a:srgbClr val="002060"/>
              </a:solidFill>
            </a:endParaRPr>
          </a:p>
          <a:p>
            <a:pPr algn="ctr"/>
            <a:endParaRPr lang="en-GB" sz="1400" b="1" dirty="0">
              <a:solidFill>
                <a:srgbClr val="002060"/>
              </a:solidFill>
            </a:endParaRPr>
          </a:p>
          <a:p>
            <a:pPr algn="ctr"/>
            <a:endParaRPr lang="en-GB" sz="3600" b="1" dirty="0">
              <a:solidFill>
                <a:srgbClr val="002060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430072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lzheimers_Scotland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270973"/>
            <a:ext cx="1584176" cy="1093849"/>
          </a:xfrm>
          <a:prstGeom prst="rect">
            <a:avLst/>
          </a:prstGeom>
        </p:spPr>
      </p:pic>
      <p:pic>
        <p:nvPicPr>
          <p:cNvPr id="10" name="Picture 9" descr="thumbnail_ima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188640"/>
            <a:ext cx="1454245" cy="12241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26EB41-BB0E-E9BA-AF24-15AEB1224519}"/>
              </a:ext>
            </a:extLst>
          </p:cNvPr>
          <p:cNvCxnSpPr>
            <a:cxnSpLocks/>
          </p:cNvCxnSpPr>
          <p:nvPr/>
        </p:nvCxnSpPr>
        <p:spPr>
          <a:xfrm>
            <a:off x="1398467" y="3645024"/>
            <a:ext cx="5688632" cy="0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86F86D9-2BD1-6EE3-A38B-C670F786D3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522051"/>
              </p:ext>
            </p:extLst>
          </p:nvPr>
        </p:nvGraphicFramePr>
        <p:xfrm>
          <a:off x="1187624" y="3775896"/>
          <a:ext cx="611031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918">
                  <a:extLst>
                    <a:ext uri="{9D8B030D-6E8A-4147-A177-3AD203B41FA5}">
                      <a16:colId xmlns:a16="http://schemas.microsoft.com/office/drawing/2014/main" val="123622924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5329923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2988581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8712327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96685087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7359043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48854303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8287418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590777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9323771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423729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BC3F7FE-0912-B661-8358-E676892FC06C}"/>
              </a:ext>
            </a:extLst>
          </p:cNvPr>
          <p:cNvSpPr txBox="1"/>
          <p:nvPr/>
        </p:nvSpPr>
        <p:spPr>
          <a:xfrm>
            <a:off x="878892" y="4277607"/>
            <a:ext cx="210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Not at all confident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68B3EE-F45B-27FF-BF84-AC9AF8551BCC}"/>
              </a:ext>
            </a:extLst>
          </p:cNvPr>
          <p:cNvSpPr txBox="1"/>
          <p:nvPr/>
        </p:nvSpPr>
        <p:spPr>
          <a:xfrm>
            <a:off x="6144272" y="4277607"/>
            <a:ext cx="2138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I’m a pro!</a:t>
            </a:r>
          </a:p>
        </p:txBody>
      </p:sp>
    </p:spTree>
    <p:extLst>
      <p:ext uri="{BB962C8B-B14F-4D97-AF65-F5344CB8AC3E}">
        <p14:creationId xmlns:p14="http://schemas.microsoft.com/office/powerpoint/2010/main" val="1053075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4" descr="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1417639"/>
            <a:ext cx="7772400" cy="3553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GB" sz="4400" b="1" dirty="0"/>
            </a:br>
            <a:endParaRPr lang="en-GB" sz="44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71600" y="430072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B15E4F-E047-2694-C520-F48B3797D0C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4912" y="1355391"/>
            <a:ext cx="673417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16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999" y="969052"/>
            <a:ext cx="9101962" cy="118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998" y="2171719"/>
            <a:ext cx="9101961" cy="11887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942" y="3360422"/>
            <a:ext cx="9093060" cy="11887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1998" y="4537698"/>
            <a:ext cx="9115058" cy="118870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048" y="5714973"/>
            <a:ext cx="9112953" cy="11430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sp>
        <p:nvSpPr>
          <p:cNvPr id="13314" name="AutoShape 2" descr="See the source image"/>
          <p:cNvSpPr>
            <a:spLocks noChangeAspect="1" noChangeArrowheads="1"/>
          </p:cNvSpPr>
          <p:nvPr/>
        </p:nvSpPr>
        <p:spPr bwMode="auto">
          <a:xfrm>
            <a:off x="155576" y="-2359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sp>
        <p:nvSpPr>
          <p:cNvPr id="13316" name="AutoShape 4" descr="See the source image"/>
          <p:cNvSpPr>
            <a:spLocks noChangeAspect="1" noChangeArrowheads="1"/>
          </p:cNvSpPr>
          <p:nvPr/>
        </p:nvSpPr>
        <p:spPr bwMode="auto">
          <a:xfrm>
            <a:off x="155576" y="-235900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pic>
        <p:nvPicPr>
          <p:cNvPr id="21" name="Picture 20" descr="Enric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418" y="5777092"/>
            <a:ext cx="2808312" cy="93359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Picture 21" descr="78249-join-dementia-research-logojpg-1000x636.jpg"/>
          <p:cNvPicPr>
            <a:picLocks noChangeAspect="1"/>
          </p:cNvPicPr>
          <p:nvPr/>
        </p:nvPicPr>
        <p:blipFill>
          <a:blip r:embed="rId4" cstate="print"/>
          <a:srcRect l="1554" t="14274" r="4599" b="20943"/>
          <a:stretch>
            <a:fillRect/>
          </a:stretch>
        </p:blipFill>
        <p:spPr>
          <a:xfrm>
            <a:off x="170169" y="1075435"/>
            <a:ext cx="2487649" cy="1027561"/>
          </a:xfrm>
          <a:prstGeom prst="roundRect">
            <a:avLst/>
          </a:prstGeom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2051720" y="68901"/>
            <a:ext cx="5328596" cy="89255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600" b="1" dirty="0">
                <a:solidFill>
                  <a:prstClr val="black"/>
                </a:solidFill>
                <a:latin typeface="Helvetica" pitchFamily="34" charset="0"/>
                <a:ea typeface="Segoe UI Black" pitchFamily="34" charset="0"/>
                <a:cs typeface="Helvetica" pitchFamily="34" charset="0"/>
              </a:rPr>
              <a:t>CONFIDENT  CONVERSATIONS TOOLKIT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-20039" y="960159"/>
            <a:ext cx="9144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Picture 32" descr="Alzheimers_Scotland_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0316" y="0"/>
            <a:ext cx="1390557" cy="96015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911730" y="1018055"/>
            <a:ext cx="511256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An easy-to-use service which allows people to register their interest in dementia research so they can be contact about relevant research studies </a:t>
            </a:r>
          </a:p>
          <a:p>
            <a:pPr defTabSz="457200"/>
            <a:r>
              <a:rPr lang="en-GB" sz="1600" u="sng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  <a:hlinkClick r:id="rId6"/>
              </a:rPr>
              <a:t>www.joindementiaresearch.nihr.ac.uk</a:t>
            </a:r>
            <a:r>
              <a:rPr lang="en-GB" sz="1600" u="sng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48307" y="2148863"/>
            <a:ext cx="511256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An easy-to-use service which allows people to register their interest in dementia research so they can be contact about relevant research studies </a:t>
            </a:r>
          </a:p>
          <a:p>
            <a:pPr defTabSz="457200"/>
            <a:r>
              <a:rPr lang="en-GB" sz="1600" u="sng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  <a:hlinkClick r:id="rId7"/>
              </a:rPr>
              <a:t>www.nrs.org.uk/dementia</a:t>
            </a:r>
            <a:endParaRPr lang="en-GB" sz="1600" u="sng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defTabSz="457200"/>
            <a:endParaRPr lang="en-GB" sz="1600" u="sng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8218" y="3328066"/>
            <a:ext cx="4968552" cy="1179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800"/>
              </a:spcAft>
            </a:pP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The Alzheimer Scotland Brain Tissue Bank accept donations of brain tissue from people with dementia, to assist research now and in the future </a:t>
            </a:r>
          </a:p>
          <a:p>
            <a:pPr defTabSz="457200">
              <a:spcAft>
                <a:spcPts val="600"/>
              </a:spcAft>
            </a:pPr>
            <a:r>
              <a:rPr lang="en-GB" sz="1600" u="sng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  <a:hlinkClick r:id="rId8"/>
              </a:rPr>
              <a:t>alzscotdrc@ed.ac.uk</a:t>
            </a: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 	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98083" y="4571685"/>
            <a:ext cx="525658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Involving patients, carers and the public as vital research partners, supporting the work of the Neuroprogressive and Dementia Network (NDN)</a:t>
            </a:r>
          </a:p>
          <a:p>
            <a:pPr defTabSz="457200">
              <a:spcAft>
                <a:spcPts val="600"/>
              </a:spcAft>
            </a:pPr>
            <a:r>
              <a:rPr lang="en-GB" sz="1600" u="sng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  <a:hlinkClick r:id="rId9"/>
              </a:rPr>
              <a:t>Tay.PPIPartners@nhs.scot</a:t>
            </a:r>
            <a:endParaRPr lang="en-GB" sz="1600" u="sng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  <a:p>
            <a:pPr defTabSz="457200">
              <a:spcAft>
                <a:spcPts val="600"/>
              </a:spcAft>
            </a:pPr>
            <a:endParaRPr lang="en-GB" sz="1600" dirty="0">
              <a:solidFill>
                <a:prstClr val="black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920779" y="5832246"/>
            <a:ext cx="5040560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800"/>
              </a:spcAft>
            </a:pP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Enabling research in care homes by bringing together care home staff, residents and researchers</a:t>
            </a:r>
          </a:p>
          <a:p>
            <a:pPr defTabSz="457200">
              <a:spcAft>
                <a:spcPts val="600"/>
              </a:spcAft>
            </a:pPr>
            <a:r>
              <a:rPr lang="en-GB" sz="1600" u="sng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  <a:hlinkClick r:id="rId10"/>
              </a:rPr>
              <a:t>www.nrs.org.uk/enrich</a:t>
            </a:r>
            <a:r>
              <a:rPr lang="en-GB" sz="16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 	</a:t>
            </a:r>
          </a:p>
        </p:txBody>
      </p:sp>
      <p:sp>
        <p:nvSpPr>
          <p:cNvPr id="2050" name="AutoShape 2" descr="https://attachments.office.net/owa/connor.dalby%40nhslothian.scot.nhs.uk/service.svc/s/GetAttachmentThumbnail?id=AAMkAGMyMjU1ZTk3LTM2YzEtNDkzMS1iNTk5LWVmY2IwNmVkM2JmNwBGAAAAAABhpzI53uWLSLREYQawTK2fBwCwa5NUfBAGSYpCKauchj2NAAAAAAEMAACwa5NUfBAGSYpCKauchj2NAAHXciKnAAABEgAQAE%2F1Mti958BEkctxah%2FT1QA%3D&amp;thumbnailType=2&amp;token=eyJhbGciOiJSUzI1NiIsImtpZCI6IkQ4OThGN0RDMjk2ODQ1MDk1RUUwREZGQ0MzODBBOTM5NjUwNDNFNjQiLCJ0eXAiOiJKV1QiLCJ4NXQiOiIySmozM0Nsb1JRbGU0Tl84dzRDcE9XVUVQbVEifQ.eyJvcmlnaW4iOiJodHRwczovL291dGxvb2sub2ZmaWNlLmNvbSIsInVjIjoiYWYzYjBkMmZmNzQ5NGQ3ZDg1NWU3NzJlMDNkNTExMjgiLCJzaWduaW5fc3RhdGUiOiJbXCJpbmtub3dubnR3a1wiXSIsInZlciI6IkV4Y2hhbmdlLkNhbGxiYWNrLlYxIiwiYXBwY3R4c2VuZGVyIjoiT3dhRG93bmxvYWRAMTBlZmUwYmQtYTAzMC00YmNhLTgwOWMtYjVlNjc0NWU0OTlhIiwiaXNzcmluZyI6IldXIiwiYXBwY3R4Ijoie1wibXNleGNocHJvdFwiOlwib3dhXCIsXCJwdWlkXCI6XCIxMTUzODAxMTE4MTA5ODQ5OTA4XCIsXCJzY29wZVwiOlwiT3dhRG93bmxvYWRcIixcIm9pZFwiOlwiOWE3YmE3MjktNzE0ZC00ZWM3LWE1M2YtMmU1NmViZDg2ODQ4XCIsXCJwcmltYXJ5c2lkXCI6XCJTLTEtNS0yMS0yMDE1NzgzMzczLTMzNjkyOTg3NzUtMjM2MTkwMDg3MS0yMDI3NTcwMFwifSIsIm5iZiI6MTY2NzgzMzQxNywiZXhwIjoxNjY3ODM0MDE3LCJpc3MiOiIwMDAwMDAwMi0wMDAwLTBmZjEtY2UwMC0wMDAwMDAwMDAwMDBAMTBlZmUwYmQtYTAzMC00YmNhLTgwOWMtYjVlNjc0NWU0OTlhIiwiYXVkIjoiMDAwMDAwMDItMDAwMC0wZmYxLWNlMDAtMDAwMDAwMDAwMDAwL2F0dGFjaG1lbnRzLm9mZmljZS5uZXRAMTBlZmUwYmQtYTAzMC00YmNhLTgwOWMtYjVlNjc0NWU0OTlhIiwiaGFwcCI6Im93YSJ9.kpwdovhu27EFwevx1ZcOO9_JdXkJSvQoAzg2qQQRY7YIda7D4fI53E135Za2gRm3t9Vk4MgCmDs1jyKRtMfVdsZZJg7_rSXO5WRaOqQw-KX-7i74u06syRI8uoLOYeyW0oJSztbOSyszsX6vx4ckL435VvtIOnFevyP_oDzefYHPE5983Mi2DuFdOTE4vvUnTN2xT0XLdGOuTUU9Ep8LI-uAeLYULYDUvVm5eEUIy4Gndb6deP82WCzIC_tqIjw7RCMp_783QZkmL_FRLGpP1l_GYYh9CU5PJx1y0JHOg2Cs9mY1mMczO2UojJWweZRGlMR235x7988-p9cUbDGcdg&amp;X-OWA-CANARY=05rfwMYzhEyzGEofUw2plSD6BUDRwNoYPP2pYX_TCCWQE3JC20kP0D9H9R7WR_b4D6OnBqk_r58.&amp;owa=outlook.office.com&amp;scriptVer=20221028006.04&amp;animation=true"/>
          <p:cNvSpPr>
            <a:spLocks noChangeAspect="1" noChangeArrowheads="1"/>
          </p:cNvSpPr>
          <p:nvPr/>
        </p:nvSpPr>
        <p:spPr bwMode="auto">
          <a:xfrm>
            <a:off x="155575" y="-91722"/>
            <a:ext cx="304800" cy="193524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GB">
              <a:solidFill>
                <a:prstClr val="black"/>
              </a:solidFill>
            </a:endParaRPr>
          </a:p>
        </p:txBody>
      </p:sp>
      <p:pic>
        <p:nvPicPr>
          <p:cNvPr id="45" name="Picture 44" descr="thumbnail_imag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67550" y="91487"/>
            <a:ext cx="1212191" cy="868671"/>
          </a:xfrm>
          <a:prstGeom prst="rect">
            <a:avLst/>
          </a:prstGeom>
        </p:spPr>
      </p:pic>
      <p:pic>
        <p:nvPicPr>
          <p:cNvPr id="48" name="Picture 47" descr="thumbnail_New partners in research logo 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3431" y="4537723"/>
            <a:ext cx="1501124" cy="1142988"/>
          </a:xfrm>
          <a:prstGeom prst="rect">
            <a:avLst/>
          </a:prstGeom>
        </p:spPr>
      </p:pic>
      <p:grpSp>
        <p:nvGrpSpPr>
          <p:cNvPr id="2" name="Group 24"/>
          <p:cNvGrpSpPr/>
          <p:nvPr/>
        </p:nvGrpSpPr>
        <p:grpSpPr>
          <a:xfrm>
            <a:off x="89906" y="3465116"/>
            <a:ext cx="2808312" cy="872244"/>
            <a:chOff x="6840835" y="4869160"/>
            <a:chExt cx="2808312" cy="1373784"/>
          </a:xfrm>
        </p:grpSpPr>
        <p:pic>
          <p:nvPicPr>
            <p:cNvPr id="27" name="Picture 26" descr="R.png"/>
            <p:cNvPicPr>
              <a:picLocks noChangeAspect="1"/>
            </p:cNvPicPr>
            <p:nvPr/>
          </p:nvPicPr>
          <p:blipFill>
            <a:blip r:embed="rId13" cstate="print"/>
            <a:srcRect t="27891" b="16327"/>
            <a:stretch>
              <a:fillRect/>
            </a:stretch>
          </p:blipFill>
          <p:spPr>
            <a:xfrm>
              <a:off x="6840835" y="4869160"/>
              <a:ext cx="2753883" cy="13737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840835" y="5661247"/>
              <a:ext cx="2808312" cy="581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dirty="0">
                  <a:solidFill>
                    <a:srgbClr val="7030A0"/>
                  </a:solidFill>
                  <a:latin typeface="Segoe UI Black" pitchFamily="34" charset="0"/>
                  <a:ea typeface="Segoe UI Black" pitchFamily="34" charset="0"/>
                  <a:cs typeface="Helvetica" pitchFamily="34" charset="0"/>
                </a:rPr>
                <a:t>BRAIN TISSUE BANK</a:t>
              </a:r>
            </a:p>
          </p:txBody>
        </p:sp>
      </p:grpSp>
      <p:grpSp>
        <p:nvGrpSpPr>
          <p:cNvPr id="3" name="Group 28"/>
          <p:cNvGrpSpPr/>
          <p:nvPr/>
        </p:nvGrpSpPr>
        <p:grpSpPr>
          <a:xfrm>
            <a:off x="-126118" y="2159755"/>
            <a:ext cx="3240360" cy="1325862"/>
            <a:chOff x="6887797" y="1340765"/>
            <a:chExt cx="4085672" cy="2470932"/>
          </a:xfrm>
        </p:grpSpPr>
        <p:pic>
          <p:nvPicPr>
            <p:cNvPr id="30" name="Picture 29" descr="thumbnail_image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8102" y="1340765"/>
              <a:ext cx="1833614" cy="19839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887797" y="3061961"/>
              <a:ext cx="4085672" cy="749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en-GB" sz="1600" dirty="0">
                  <a:solidFill>
                    <a:srgbClr val="4F81BD">
                      <a:lumMod val="75000"/>
                    </a:srgbClr>
                  </a:solidFill>
                  <a:latin typeface="Segoe UI Black" pitchFamily="34" charset="0"/>
                  <a:ea typeface="Segoe UI Black" pitchFamily="34" charset="0"/>
                  <a:cs typeface="Helvetica" pitchFamily="34" charset="0"/>
                </a:rPr>
                <a:t>PERMISSION TO CONTACT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B28365-02EF-352D-0D1A-9224232AA346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18020" y="2304233"/>
            <a:ext cx="912012" cy="92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105463-4EBB-900B-5640-D9EA7A8E03F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060875" y="4601837"/>
            <a:ext cx="1006828" cy="1012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E9D45-9510-861F-2AB9-B68E1E751BF4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078936" y="5783181"/>
            <a:ext cx="1006828" cy="1012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7F79A7-3947-A104-0387-D1D0C33A5D2D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078936" y="1056879"/>
            <a:ext cx="961473" cy="961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75DB91-D0F5-5D2E-0683-CE15FECAC27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075089" y="3445572"/>
            <a:ext cx="995546" cy="99554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24BFE9-63C3-50A2-FF96-8457DF3EF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64" y="2790376"/>
            <a:ext cx="9141536" cy="406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F4C15D34-9D3F-F9DC-E031-104BF6F7F5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4" y="5"/>
            <a:ext cx="9141536" cy="406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843318"/>
            <a:ext cx="9141536" cy="406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Join Dementia Research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6895" y="6322979"/>
            <a:ext cx="4961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 </a:t>
            </a:r>
            <a:r>
              <a:rPr lang="en-GB" u="sng" dirty="0">
                <a:hlinkClick r:id="rId6" tooltip="Original URL: https://www.youtube.com/watch?v=brHA9clVZsg. Click or tap if you trust this link."/>
              </a:rPr>
              <a:t>https://www.youtube.com/watch?v=brHA9clVZsg</a:t>
            </a:r>
            <a:endParaRPr lang="en-GB" u="sng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0057E-BA51-5D4E-91F5-E3CE35438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29" y="4212073"/>
            <a:ext cx="5861843" cy="882655"/>
          </a:xfrm>
        </p:spPr>
        <p:txBody>
          <a:bodyPr>
            <a:normAutofit/>
          </a:bodyPr>
          <a:lstStyle/>
          <a:p>
            <a:r>
              <a:rPr lang="en-GB" sz="4400" dirty="0"/>
              <a:t>Permission to contact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0E9BC-D9CA-F54C-B91B-75D27080E6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406" r="20844"/>
          <a:stretch/>
        </p:blipFill>
        <p:spPr>
          <a:xfrm>
            <a:off x="6405378" y="100805"/>
            <a:ext cx="2665287" cy="2817935"/>
          </a:xfrm>
          <a:prstGeom prst="ellipse">
            <a:avLst/>
          </a:prstGeom>
          <a:ln w="762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D3061D-EB8B-EC43-933C-D84B5001E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9709" t="63" r="1255" b="-63"/>
          <a:stretch/>
        </p:blipFill>
        <p:spPr>
          <a:xfrm>
            <a:off x="4663297" y="2151143"/>
            <a:ext cx="2334915" cy="2317237"/>
          </a:xfrm>
          <a:prstGeom prst="ellipse">
            <a:avLst/>
          </a:prstGeom>
          <a:ln w="762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986EA0-15BA-BA42-A59E-8A209A2D2F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6500" r="16500"/>
          <a:stretch/>
        </p:blipFill>
        <p:spPr>
          <a:xfrm>
            <a:off x="3184251" y="532957"/>
            <a:ext cx="2071888" cy="2121408"/>
          </a:xfrm>
          <a:prstGeom prst="ellipse">
            <a:avLst/>
          </a:prstGeom>
          <a:ln w="762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DE9FE7-DAE9-BA43-9BDA-AEBABAC67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3018" b="13018"/>
          <a:stretch/>
        </p:blipFill>
        <p:spPr>
          <a:xfrm>
            <a:off x="6524250" y="3735687"/>
            <a:ext cx="2546415" cy="2718072"/>
          </a:xfrm>
          <a:prstGeom prst="ellipse">
            <a:avLst/>
          </a:prstGeom>
          <a:ln w="76200">
            <a:gradFill>
              <a:gsLst>
                <a:gs pos="0">
                  <a:srgbClr val="003D6E"/>
                </a:gs>
                <a:gs pos="57000">
                  <a:srgbClr val="00A4EA"/>
                </a:gs>
                <a:gs pos="100000">
                  <a:srgbClr val="003D6E"/>
                </a:gs>
              </a:gsLst>
              <a:lin ang="5400000" scaled="1"/>
            </a:gradFill>
          </a:ln>
        </p:spPr>
      </p:pic>
      <p:grpSp>
        <p:nvGrpSpPr>
          <p:cNvPr id="3" name="Group 10">
            <a:extLst>
              <a:ext uri="{FF2B5EF4-FFF2-40B4-BE49-F238E27FC236}">
                <a16:creationId xmlns:a16="http://schemas.microsoft.com/office/drawing/2014/main" id="{F105F512-4C73-4DAB-BBA6-806E62308F5A}"/>
              </a:ext>
            </a:extLst>
          </p:cNvPr>
          <p:cNvGrpSpPr/>
          <p:nvPr/>
        </p:nvGrpSpPr>
        <p:grpSpPr>
          <a:xfrm>
            <a:off x="1835241" y="364731"/>
            <a:ext cx="1732120" cy="1742512"/>
            <a:chOff x="2273300" y="2438400"/>
            <a:chExt cx="1854200" cy="18542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ECA3D3-8271-4BA0-A98D-B65C95CD53AE}"/>
                </a:ext>
              </a:extLst>
            </p:cNvPr>
            <p:cNvSpPr/>
            <p:nvPr/>
          </p:nvSpPr>
          <p:spPr>
            <a:xfrm>
              <a:off x="2273300" y="2438400"/>
              <a:ext cx="1854200" cy="1854200"/>
            </a:xfrm>
            <a:prstGeom prst="ellipse">
              <a:avLst/>
            </a:prstGeom>
            <a:solidFill>
              <a:srgbClr val="FFFFFF"/>
            </a:solidFill>
            <a:ln w="88900" cmpd="sng">
              <a:gradFill flip="none" rotWithShape="1">
                <a:gsLst>
                  <a:gs pos="27000">
                    <a:srgbClr val="004685"/>
                  </a:gs>
                  <a:gs pos="100000">
                    <a:srgbClr val="00A4EA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outerShdw blurRad="60325" dist="38100" dir="2700000" algn="tl" rotWithShape="0">
                <a:srgbClr val="000000">
                  <a:alpha val="2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4DD43E-B4DA-4938-8968-B8E2982F4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860" y="2776035"/>
              <a:ext cx="1479079" cy="1115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893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426</Words>
  <Application>Microsoft Office PowerPoint</Application>
  <PresentationFormat>On-screen Show (4:3)</PresentationFormat>
  <Paragraphs>91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Gill Sans MT</vt:lpstr>
      <vt:lpstr>Helvetica</vt:lpstr>
      <vt:lpstr>Segoe UI Black</vt:lpstr>
      <vt:lpstr>Office Theme</vt:lpstr>
      <vt:lpstr>1_Office Theme</vt:lpstr>
      <vt:lpstr>2_Office Theme</vt:lpstr>
      <vt:lpstr> </vt:lpstr>
      <vt:lpstr>Confident Conversations about Research with Alzheimer Scotland</vt:lpstr>
      <vt:lpstr> </vt:lpstr>
      <vt:lpstr>PowerPoint Presentation</vt:lpstr>
      <vt:lpstr> </vt:lpstr>
      <vt:lpstr> </vt:lpstr>
      <vt:lpstr>PowerPoint Presentation</vt:lpstr>
      <vt:lpstr>Join Dementia Research</vt:lpstr>
      <vt:lpstr>Permission to contact</vt:lpstr>
      <vt:lpstr> </vt:lpstr>
      <vt:lpstr>‘Permission to Contact’ research interest register</vt:lpstr>
      <vt:lpstr>PowerPoint Presentation</vt:lpstr>
      <vt:lpstr>PowerPoint Presentation</vt:lpstr>
      <vt:lpstr>Partners in Research – our lived experience group</vt:lpstr>
      <vt:lpstr> </vt:lpstr>
      <vt:lpstr>PowerPoint Presentation</vt:lpstr>
      <vt:lpstr> </vt:lpstr>
    </vt:vector>
  </TitlesOfParts>
  <Company>NHS Tayside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jkerr3</dc:creator>
  <cp:lastModifiedBy>Helen Davidson</cp:lastModifiedBy>
  <cp:revision>22</cp:revision>
  <dcterms:created xsi:type="dcterms:W3CDTF">2024-10-30T16:15:26Z</dcterms:created>
  <dcterms:modified xsi:type="dcterms:W3CDTF">2024-12-12T08:45:48Z</dcterms:modified>
</cp:coreProperties>
</file>